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33"/>
  </p:notesMasterIdLst>
  <p:handoutMasterIdLst>
    <p:handoutMasterId r:id="rId34"/>
  </p:handoutMasterIdLst>
  <p:sldIdLst>
    <p:sldId id="972" r:id="rId2"/>
    <p:sldId id="973" r:id="rId3"/>
    <p:sldId id="1012" r:id="rId4"/>
    <p:sldId id="977" r:id="rId5"/>
    <p:sldId id="981" r:id="rId6"/>
    <p:sldId id="982" r:id="rId7"/>
    <p:sldId id="983" r:id="rId8"/>
    <p:sldId id="988" r:id="rId9"/>
    <p:sldId id="987" r:id="rId10"/>
    <p:sldId id="984" r:id="rId11"/>
    <p:sldId id="985" r:id="rId12"/>
    <p:sldId id="986" r:id="rId13"/>
    <p:sldId id="1017" r:id="rId14"/>
    <p:sldId id="989" r:id="rId15"/>
    <p:sldId id="990" r:id="rId16"/>
    <p:sldId id="991" r:id="rId17"/>
    <p:sldId id="992" r:id="rId18"/>
    <p:sldId id="974" r:id="rId19"/>
    <p:sldId id="976" r:id="rId20"/>
    <p:sldId id="993" r:id="rId21"/>
    <p:sldId id="994" r:id="rId22"/>
    <p:sldId id="1019" r:id="rId23"/>
    <p:sldId id="995" r:id="rId24"/>
    <p:sldId id="999" r:id="rId25"/>
    <p:sldId id="1001" r:id="rId26"/>
    <p:sldId id="1003" r:id="rId27"/>
    <p:sldId id="1013" r:id="rId28"/>
    <p:sldId id="1014" r:id="rId29"/>
    <p:sldId id="1015" r:id="rId30"/>
    <p:sldId id="1018" r:id="rId31"/>
    <p:sldId id="1016" r:id="rId32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72"/>
            <p14:sldId id="973"/>
            <p14:sldId id="1012"/>
            <p14:sldId id="977"/>
            <p14:sldId id="981"/>
            <p14:sldId id="982"/>
            <p14:sldId id="983"/>
            <p14:sldId id="988"/>
            <p14:sldId id="987"/>
            <p14:sldId id="984"/>
            <p14:sldId id="985"/>
            <p14:sldId id="986"/>
            <p14:sldId id="1017"/>
            <p14:sldId id="989"/>
            <p14:sldId id="990"/>
            <p14:sldId id="991"/>
            <p14:sldId id="992"/>
            <p14:sldId id="974"/>
            <p14:sldId id="976"/>
            <p14:sldId id="993"/>
            <p14:sldId id="994"/>
            <p14:sldId id="1019"/>
            <p14:sldId id="995"/>
            <p14:sldId id="999"/>
            <p14:sldId id="1001"/>
            <p14:sldId id="1003"/>
            <p14:sldId id="1013"/>
            <p14:sldId id="1014"/>
            <p14:sldId id="1015"/>
            <p14:sldId id="1018"/>
            <p14:sldId id="1016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8" autoAdjust="0"/>
    <p:restoredTop sz="84727" autoAdjust="0"/>
  </p:normalViewPr>
  <p:slideViewPr>
    <p:cSldViewPr snapToGrid="0">
      <p:cViewPr varScale="1">
        <p:scale>
          <a:sx n="46" d="100"/>
          <a:sy n="46" d="100"/>
        </p:scale>
        <p:origin x="-318" y="-102"/>
      </p:cViewPr>
      <p:guideLst>
        <p:guide orient="horz" pos="4320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xmlns="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xmlns="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xmlns="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xmlns="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xmlns="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xmlns="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xmlns="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xmlns="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xmlns="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xmlns="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xmlns="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xmlns="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xmlns="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xmlns="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xmlns="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xmlns="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xmlns="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xmlns="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xmlns="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xmlns="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xmlns="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xmlns="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xmlns="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xmlns="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xmlns="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xmlns="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xmlns="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xmlns="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xmlns="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xmlns="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xmlns="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xmlns="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xmlns="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xmlns="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xmlns="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xmlns="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xmlns="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xmlns="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xmlns="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xmlns="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xmlns="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xmlns="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xmlns="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xmlns="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xmlns="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xmlns="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xmlns="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xmlns="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xmlns="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xmlns="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xmlns="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xmlns="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xmlns="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xmlns="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xmlns="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xmlns="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xmlns="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xmlns="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xmlns="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xmlns="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xmlns="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xmlns="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xmlns="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xmlns="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xmlns="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xmlns="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xmlns="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xmlns="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xmlns="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xmlns="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xmlns="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xmlns="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xmlns="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xmlns="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xmlns="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xmlns="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xmlns="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xmlns="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xmlns="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xmlns="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xmlns="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xmlns="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xmlns="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xmlns="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xmlns="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xmlns="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xmlns="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xmlns="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xmlns="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xmlns="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xmlns="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xmlns="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xmlns="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xmlns="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xmlns="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xmlns="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xmlns="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xmlns="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xmlns="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xmlns="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xmlns="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xmlns="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xmlns="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xmlns="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xmlns="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xmlns="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xmlns="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7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2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:a16="http://schemas.microsoft.com/office/drawing/2014/main" xmlns="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</p:spTree>
    <p:extLst>
      <p:ext uri="{BB962C8B-B14F-4D97-AF65-F5344CB8AC3E}">
        <p14:creationId xmlns:p14="http://schemas.microsoft.com/office/powerpoint/2010/main" val="19130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:a16="http://schemas.microsoft.com/office/drawing/2014/main" xmlns="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85E8112-C0C7-4D70-9E5A-86D786B8B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1815116"/>
            <a:ext cx="6586538" cy="98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9" y="4018018"/>
            <a:ext cx="21224774" cy="8819301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/>
              <a:t>Уровень экспрессии гена - сколько раз ген был считан</a:t>
            </a:r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/>
              <a:t>Гены друг на друга влияют</a:t>
            </a:r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/>
              <a:t>Задача: по уровням экспрессии генов выяснить, кто на кого влияет</a:t>
            </a:r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831099" y="6848578"/>
            <a:ext cx="8819302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6852E84F-A5C9-48EF-A546-71115F2A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CF45ED03-44EF-4233-ADE3-4E446673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A8F7995-236D-4080-995E-8580354CD4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04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F28FAE5-7A7E-4200-AEF2-59A8816E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10F2FC56-87FA-4294-8B99-301DD1AF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1F94DE9-F73B-4372-B6F4-96D12C357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xmlns="" id="{C8E022CD-00CE-4952-81F2-0FA7634C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" y="4269257"/>
            <a:ext cx="7873454" cy="531458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D69606-A1A0-424E-BD5C-C4F6DA07CB45}"/>
              </a:ext>
            </a:extLst>
          </p:cNvPr>
          <p:cNvSpPr txBox="1"/>
          <p:nvPr/>
        </p:nvSpPr>
        <p:spPr>
          <a:xfrm>
            <a:off x="16221075" y="987266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xmlns="" id="{0FE9057C-37E5-4496-A3E1-40147C0CD98B}"/>
              </a:ext>
            </a:extLst>
          </p:cNvPr>
          <p:cNvCxnSpPr>
            <a:cxnSpLocks/>
          </p:cNvCxnSpPr>
          <p:nvPr/>
        </p:nvCxnSpPr>
        <p:spPr>
          <a:xfrm flipV="1">
            <a:off x="7865654" y="4898990"/>
            <a:ext cx="0" cy="3659186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FD0AC44-CAAA-4D74-904F-33BED5ED5323}"/>
              </a:ext>
            </a:extLst>
          </p:cNvPr>
          <p:cNvSpPr txBox="1"/>
          <p:nvPr/>
        </p:nvSpPr>
        <p:spPr>
          <a:xfrm rot="16200000">
            <a:off x="7186954" y="6428917"/>
            <a:ext cx="2098082" cy="599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 err="1">
                <a:solidFill>
                  <a:sysClr val="windowText" lastClr="000000"/>
                </a:solidFill>
              </a:rPr>
              <a:t>Feature_importance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47651FD-A9D8-4523-A7C1-33FCDC66D934}"/>
              </a:ext>
            </a:extLst>
          </p:cNvPr>
          <p:cNvSpPr txBox="1"/>
          <p:nvPr/>
        </p:nvSpPr>
        <p:spPr>
          <a:xfrm>
            <a:off x="1562001" y="9879454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6677717-87C4-4938-ADA7-EB2B8F9B3689}"/>
              </a:ext>
            </a:extLst>
          </p:cNvPr>
          <p:cNvSpPr txBox="1"/>
          <p:nvPr/>
        </p:nvSpPr>
        <p:spPr>
          <a:xfrm>
            <a:off x="8893175" y="98897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B5C91D6C-9283-4570-A99C-7CA300FEC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5042682"/>
            <a:ext cx="6599337" cy="287355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C7E8D04D-DA7B-417A-B7A0-542F5A83F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37" y="5368310"/>
            <a:ext cx="6586538" cy="29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565DACEB-1D00-4096-AF6E-F88AB3781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7C2453A-F456-429C-ACF9-6A6DC234F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962EFA1D-D784-45E4-8CB9-907EFAFD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50C93A56-5328-402E-A4D8-6DEFD6851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200"/>
            <a:ext cx="6584849" cy="1120576"/>
          </a:xfrm>
        </p:spPr>
        <p:txBody>
          <a:bodyPr/>
          <a:lstStyle/>
          <a:p>
            <a:pPr algn="ctr"/>
            <a:r>
              <a:rPr lang="en-US" dirty="0"/>
              <a:t>AUCROC = 0.690069 </a:t>
            </a:r>
            <a:endParaRPr lang="ru-RU" dirty="0"/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xmlns="" id="{B0C3D039-E105-45E1-94D7-C1AC7BF25E57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63" y="4089173"/>
            <a:ext cx="6577012" cy="4931229"/>
          </a:xfrm>
        </p:spPr>
      </p:pic>
      <p:pic>
        <p:nvPicPr>
          <p:cNvPr id="20" name="Объект 19">
            <a:extLst>
              <a:ext uri="{FF2B5EF4-FFF2-40B4-BE49-F238E27FC236}">
                <a16:creationId xmlns:a16="http://schemas.microsoft.com/office/drawing/2014/main" xmlns="" id="{B234F094-4C9F-4E2E-A945-F0D3847F874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188" y="4087983"/>
            <a:ext cx="6580187" cy="4933609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0EE6CE6-8A79-44DD-854E-ECC8724076F8}"/>
              </a:ext>
            </a:extLst>
          </p:cNvPr>
          <p:cNvSpPr txBox="1"/>
          <p:nvPr/>
        </p:nvSpPr>
        <p:spPr>
          <a:xfrm>
            <a:off x="8907463" y="10050463"/>
            <a:ext cx="6577012" cy="11205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0.76547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D50E0A1-5F7A-4CB7-8B0A-96631C674181}"/>
              </a:ext>
            </a:extLst>
          </p:cNvPr>
          <p:cNvSpPr txBox="1"/>
          <p:nvPr/>
        </p:nvSpPr>
        <p:spPr>
          <a:xfrm>
            <a:off x="16221075" y="10050463"/>
            <a:ext cx="6573737" cy="1103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0.60253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xmlns="" id="{E64EE51F-2372-463C-B6F3-8E619B407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086197"/>
            <a:ext cx="6584950" cy="4937181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E596A7C-25AD-4904-89CA-483102E1DF58}"/>
              </a:ext>
            </a:extLst>
          </p:cNvPr>
          <p:cNvSpPr txBox="1"/>
          <p:nvPr/>
        </p:nvSpPr>
        <p:spPr>
          <a:xfrm>
            <a:off x="1579563" y="114220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3200" dirty="0">
                <a:solidFill>
                  <a:sysClr val="windowText" lastClr="000000"/>
                </a:solidFill>
              </a:rPr>
              <a:t>:200x100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91568F8-4368-4666-ACDC-E3F4D430909D}"/>
              </a:ext>
            </a:extLst>
          </p:cNvPr>
          <p:cNvSpPr txBox="1"/>
          <p:nvPr/>
        </p:nvSpPr>
        <p:spPr>
          <a:xfrm>
            <a:off x="2328863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6ED0B03-8D2C-46A2-BB02-F699B7B6FC48}"/>
              </a:ext>
            </a:extLst>
          </p:cNvPr>
          <p:cNvSpPr txBox="1"/>
          <p:nvPr/>
        </p:nvSpPr>
        <p:spPr>
          <a:xfrm>
            <a:off x="9667876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010807E-A796-48CE-B166-4B6BF6E5580C}"/>
              </a:ext>
            </a:extLst>
          </p:cNvPr>
          <p:cNvSpPr txBox="1"/>
          <p:nvPr/>
        </p:nvSpPr>
        <p:spPr>
          <a:xfrm>
            <a:off x="17006889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95B7FF10-928B-4319-BEE6-0C5B15187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xmlns="" id="{53EBABE4-94D3-4C2C-AD5E-56A4DBC34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Улучшения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689F46A-76BC-4BEA-86C7-6AB4C158E2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4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16D3FB4-1ACE-495F-A081-ECE5EB87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D6DF2D29-2D82-42D9-9AFD-4DAB08E34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E3C50B9-C711-468C-B422-65679EFE1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xmlns="" id="{11AF6022-8E86-4CA5-AA8E-A5EA96F04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103563"/>
            <a:ext cx="14208920" cy="9472610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12310D3C-AC01-4B2D-933D-26E331B53ADC}"/>
              </a:ext>
            </a:extLst>
          </p:cNvPr>
          <p:cNvSpPr/>
          <p:nvPr/>
        </p:nvSpPr>
        <p:spPr>
          <a:xfrm>
            <a:off x="11460163" y="4039565"/>
            <a:ext cx="366712" cy="783969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B373E6F-C8EA-45EC-B631-2C41A7D691DB}"/>
              </a:ext>
            </a:extLst>
          </p:cNvPr>
          <p:cNvSpPr txBox="1"/>
          <p:nvPr/>
        </p:nvSpPr>
        <p:spPr>
          <a:xfrm>
            <a:off x="10734675" y="3342655"/>
            <a:ext cx="1691957" cy="4956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TARGET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55DCC3B-C962-4CE6-948A-9298023D7154}"/>
              </a:ext>
            </a:extLst>
          </p:cNvPr>
          <p:cNvSpPr txBox="1"/>
          <p:nvPr/>
        </p:nvSpPr>
        <p:spPr>
          <a:xfrm>
            <a:off x="7122478" y="6392863"/>
            <a:ext cx="366712" cy="2570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GENES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556B88E-E946-43E6-ACB0-FCDA8D5F5824}"/>
              </a:ext>
            </a:extLst>
          </p:cNvPr>
          <p:cNvSpPr txBox="1">
            <a:spLocks/>
          </p:cNvSpPr>
          <p:nvPr/>
        </p:nvSpPr>
        <p:spPr>
          <a:xfrm>
            <a:off x="1587601" y="4039565"/>
            <a:ext cx="4730071" cy="4236344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 smtClean="0"/>
              <a:t>Идея: уточнить результат с помощью анализа небольших подмножеств генов</a:t>
            </a:r>
            <a:r>
              <a:rPr lang="en-US" sz="4400" dirty="0" smtClean="0"/>
              <a:t>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2931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0B9BBAC2-1AA3-4613-8FE1-706C3B6AC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CE71DEC-AC55-4C32-935B-AE5EA6CFD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907FB246-F27F-409A-B2C3-963BE4D4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02B24BB1-1CE7-40C1-A1BA-CC9CD1FE28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/>
              <a:t>ДО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78C5B286-CCF3-4407-926C-728DC6A0CF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/>
          <a:lstStyle/>
          <a:p>
            <a:r>
              <a:rPr lang="ru-RU" b="1" dirty="0"/>
              <a:t>ПОСЛЕ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xmlns="" id="{566226D6-89B8-4273-9BFA-92F0EE60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6" y="4932364"/>
            <a:ext cx="12039602" cy="8026398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xmlns="" id="{9962FDAA-21C4-4D33-AF36-81D22A35D50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692" y="4921568"/>
            <a:ext cx="12071990" cy="804799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9E40C9B-4493-4987-A536-C36A57028354}"/>
              </a:ext>
            </a:extLst>
          </p:cNvPr>
          <p:cNvSpPr txBox="1"/>
          <p:nvPr/>
        </p:nvSpPr>
        <p:spPr>
          <a:xfrm>
            <a:off x="13293725" y="1494350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48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4800" dirty="0">
                <a:solidFill>
                  <a:sysClr val="windowText" lastClr="000000"/>
                </a:solidFill>
              </a:rPr>
              <a:t>: 100x50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600" dirty="0"/>
              <a:t>Разработка метода реконструкции топологии генной сети по </a:t>
            </a:r>
            <a:r>
              <a:rPr lang="ru-RU" sz="6600" smtClean="0"/>
              <a:t>экспериментальным данным</a:t>
            </a:r>
            <a:endParaRPr lang="ru-RU" sz="6600" dirty="0"/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xmlns="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Дмитрий Светличный, ментор. </a:t>
            </a:r>
          </a:p>
          <a:p>
            <a:r>
              <a:rPr lang="ru-RU" dirty="0"/>
              <a:t>Мария Волобуева, Дмитрий Калинин, Сергей Кузьмин, Петр Огарок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xmlns="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AFE9A41-2232-4055-B434-DE8124701E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87" t="29520" r="-9287" b="29520"/>
          <a:stretch/>
        </p:blipFill>
        <p:spPr>
          <a:xfrm>
            <a:off x="15484475" y="1748279"/>
            <a:ext cx="5865814" cy="1352200"/>
          </a:xfrm>
        </p:spPr>
      </p:pic>
    </p:spTree>
    <p:extLst>
      <p:ext uri="{BB962C8B-B14F-4D97-AF65-F5344CB8AC3E}">
        <p14:creationId xmlns:p14="http://schemas.microsoft.com/office/powerpoint/2010/main" val="134567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xmlns="" id="{ACA45BA7-F218-428A-A663-32A12E343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55" y="5297925"/>
            <a:ext cx="7138991" cy="7138991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556B88E-E946-43E6-ACB0-FCDA8D5F5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Идея: присвоить ранги массиву </a:t>
            </a:r>
            <a:r>
              <a:rPr lang="ru-RU" dirty="0" smtClean="0"/>
              <a:t>вероятностей </a:t>
            </a:r>
            <a:r>
              <a:rPr lang="ru-RU" dirty="0"/>
              <a:t>ребер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xmlns="" id="{85B0AC07-6725-4F79-8DCA-1427ED19EA1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929250"/>
            <a:ext cx="10239375" cy="6032624"/>
          </a:xfrm>
        </p:spPr>
      </p:pic>
    </p:spTree>
    <p:extLst>
      <p:ext uri="{BB962C8B-B14F-4D97-AF65-F5344CB8AC3E}">
        <p14:creationId xmlns:p14="http://schemas.microsoft.com/office/powerpoint/2010/main" val="17530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ПОСЛЕ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0FA75EDB-5394-4FA8-9DFD-78C8068D7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ДО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xmlns="" id="{1D1FBC97-9C58-4057-BDF4-D77AEDC83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5929250"/>
            <a:ext cx="10239375" cy="6032624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xmlns="" id="{A4086463-1D71-4B3B-9440-510A8B3FF1C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929250"/>
            <a:ext cx="10239375" cy="6032624"/>
          </a:xfrm>
        </p:spPr>
      </p:pic>
    </p:spTree>
    <p:extLst>
      <p:ext uri="{BB962C8B-B14F-4D97-AF65-F5344CB8AC3E}">
        <p14:creationId xmlns:p14="http://schemas.microsoft.com/office/powerpoint/2010/main" val="2770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9" y="4018018"/>
            <a:ext cx="21224774" cy="8819301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 smtClean="0"/>
              <a:t>Есть </a:t>
            </a:r>
            <a:r>
              <a:rPr lang="ru-RU" sz="4800" dirty="0"/>
              <a:t>несколько известных алгоритмов, не все хорошо </a:t>
            </a:r>
            <a:r>
              <a:rPr lang="ru-RU" sz="4800" dirty="0" smtClean="0"/>
              <a:t>работают</a:t>
            </a:r>
          </a:p>
          <a:p>
            <a:pPr marL="4037" lvl="2" indent="0">
              <a:buNone/>
            </a:pPr>
            <a:endParaRPr lang="ru-RU" sz="4800" dirty="0" smtClean="0"/>
          </a:p>
          <a:p>
            <a:pPr lvl="2"/>
            <a:r>
              <a:rPr lang="ru-RU" sz="4800" dirty="0" smtClean="0"/>
              <a:t>Улучшение: переоценка на малых подмножествах, </a:t>
            </a:r>
            <a:r>
              <a:rPr lang="ru-RU" sz="4800" dirty="0"/>
              <a:t>уточняет </a:t>
            </a:r>
            <a:r>
              <a:rPr lang="ru-RU" sz="4800" dirty="0" smtClean="0"/>
              <a:t>результаты</a:t>
            </a:r>
            <a:endParaRPr lang="ru-RU" sz="4800" dirty="0"/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 smtClean="0"/>
              <a:t>Улучшение: </a:t>
            </a:r>
            <a:r>
              <a:rPr lang="ru-RU" sz="4800" dirty="0" err="1"/>
              <a:t>ранкинг</a:t>
            </a:r>
            <a:r>
              <a:rPr lang="ru-RU" sz="4800" dirty="0"/>
              <a:t>, работает очень </a:t>
            </a:r>
            <a:r>
              <a:rPr lang="ru-RU" sz="4800" dirty="0" smtClean="0"/>
              <a:t>хорошо</a:t>
            </a:r>
            <a:endParaRPr lang="ru-RU" sz="4800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831099" y="6848578"/>
            <a:ext cx="8819302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84C337D-28C1-462F-BC72-8E00FCA4A8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2" r="1492"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EF5BD76-293F-48B3-AF86-1FA4E7EF4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6CD6A892-3B24-42F9-9E89-B4A825AB3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к реальным данным рака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6779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984FAFA-01AA-40FA-841D-D0B9E7D67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4752875" cy="8819301"/>
          </a:xfrm>
        </p:spPr>
        <p:txBody>
          <a:bodyPr/>
          <a:lstStyle/>
          <a:p>
            <a:endParaRPr lang="en-US" dirty="0"/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8EDFD78-AF1A-491E-A11A-7FE4E91C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57" y="2355570"/>
            <a:ext cx="19769138" cy="98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5DFDAE6D-E09E-49CD-BFFD-B627EAA7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275" y="3762009"/>
            <a:ext cx="12912630" cy="6446227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D50E40A2-15D7-4914-B7EB-4DC99194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" y="3822700"/>
            <a:ext cx="12518761" cy="624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0FB3958-C5B7-49E1-8C18-FC8ABA098702}"/>
              </a:ext>
            </a:extLst>
          </p:cNvPr>
          <p:cNvSpPr txBox="1"/>
          <p:nvPr/>
        </p:nvSpPr>
        <p:spPr>
          <a:xfrm>
            <a:off x="1587600" y="10937631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Skin cutaneous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9A7D88E-4891-4049-8BE2-A1500C592511}"/>
              </a:ext>
            </a:extLst>
          </p:cNvPr>
          <p:cNvSpPr txBox="1"/>
          <p:nvPr/>
        </p:nvSpPr>
        <p:spPr>
          <a:xfrm>
            <a:off x="12426952" y="10937630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Uveal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757FBD80-908B-4A09-9436-467A36DD05A3}"/>
              </a:ext>
            </a:extLst>
          </p:cNvPr>
          <p:cNvSpPr/>
          <p:nvPr/>
        </p:nvSpPr>
        <p:spPr>
          <a:xfrm>
            <a:off x="4754880" y="694750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89364BF9-2ADD-4B38-B931-E1FD6C5C6EF8}"/>
              </a:ext>
            </a:extLst>
          </p:cNvPr>
          <p:cNvSpPr/>
          <p:nvPr/>
        </p:nvSpPr>
        <p:spPr>
          <a:xfrm>
            <a:off x="16107092" y="698512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6EDC00F8-393C-4D39-8CA0-F1E164046F80}"/>
              </a:ext>
            </a:extLst>
          </p:cNvPr>
          <p:cNvSpPr/>
          <p:nvPr/>
        </p:nvSpPr>
        <p:spPr>
          <a:xfrm>
            <a:off x="12599855" y="833834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C9D8E1B-12B3-4026-A4CC-576F3075FEA8}"/>
              </a:ext>
            </a:extLst>
          </p:cNvPr>
          <p:cNvSpPr/>
          <p:nvPr/>
        </p:nvSpPr>
        <p:spPr>
          <a:xfrm>
            <a:off x="1413126" y="830072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3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0D6EE59-13B2-4888-B8FF-41532E073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5" y="3103563"/>
            <a:ext cx="19363163" cy="7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8" y="4018019"/>
            <a:ext cx="21224775" cy="8231132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/>
              <a:t>Исследуем 2 вида меланомы - рака человека</a:t>
            </a:r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Обнаружили 4 пары генов, по которым эти меланомы достоверно отличаются</a:t>
            </a:r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В научной статье эти же пары генов </a:t>
            </a:r>
            <a:r>
              <a:rPr lang="ru-RU" sz="4800" dirty="0" smtClean="0"/>
              <a:t>нашли экспериментально</a:t>
            </a:r>
            <a:endParaRPr lang="ru-RU" sz="4800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556505" y="6573985"/>
            <a:ext cx="8270113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stosite.ru/babushkin/wp-content/uploads/sites/21/2016/09/a_39-m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3"/>
          <a:stretch/>
        </p:blipFill>
        <p:spPr bwMode="auto">
          <a:xfrm>
            <a:off x="13655675" y="3247795"/>
            <a:ext cx="10726739" cy="875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3D9972-267C-465A-A654-2DBBA13B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Чему мы научились?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7EC47F22-FB3A-4CB4-A82A-36ABA14B3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3272307"/>
            <a:ext cx="13655675" cy="870633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2E735AD-BD00-48CA-9288-8001AB8F5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6DFF5F28-B87C-41FF-A1F1-9048ABC7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564" y="3223285"/>
            <a:ext cx="12076111" cy="8755360"/>
          </a:xfrm>
        </p:spPr>
        <p:txBody>
          <a:bodyPr anchor="ctr"/>
          <a:lstStyle/>
          <a:p>
            <a:pPr lvl="2">
              <a:lnSpc>
                <a:spcPct val="150000"/>
              </a:lnSpc>
            </a:pPr>
            <a:r>
              <a:rPr lang="ru-RU" sz="4800" dirty="0"/>
              <a:t>Работать над узкоспециализированной проблемой </a:t>
            </a:r>
            <a:r>
              <a:rPr lang="ru-RU" sz="4800" dirty="0" smtClean="0"/>
              <a:t>без больших теоретических знаний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/>
              <a:t>Анализировать научные статьи 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/>
              <a:t>Работать в команде над исследовательским проектом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 smtClean="0"/>
              <a:t>Навыки</a:t>
            </a:r>
            <a:r>
              <a:rPr lang="en-US" sz="4800" dirty="0" smtClean="0"/>
              <a:t>: </a:t>
            </a:r>
            <a:r>
              <a:rPr lang="en-US" sz="4800" dirty="0"/>
              <a:t>R, Python Data Analysis kits, </a:t>
            </a:r>
            <a:r>
              <a:rPr lang="en-US" sz="4800" dirty="0" err="1"/>
              <a:t>Github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717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3F2DB24-A3F6-4A52-BDF9-EFD367B1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81" y="531539"/>
            <a:ext cx="21232812" cy="1454697"/>
          </a:xfrm>
        </p:spPr>
        <p:txBody>
          <a:bodyPr/>
          <a:lstStyle/>
          <a:p>
            <a:r>
              <a:rPr lang="ru-RU" dirty="0"/>
              <a:t>Проблемы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39FCACB1-D3DC-4749-8AE2-9ED6A536B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2872F70-41E9-4FD6-AD6D-88211C17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3103564"/>
            <a:ext cx="14023975" cy="883979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C4A37AAA-ECFD-417D-8CB3-321547009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562" y="3822700"/>
            <a:ext cx="10982325" cy="8056564"/>
          </a:xfrm>
        </p:spPr>
        <p:txBody>
          <a:bodyPr anchor="ctr"/>
          <a:lstStyle/>
          <a:p>
            <a:pPr lvl="2">
              <a:lnSpc>
                <a:spcPct val="150000"/>
              </a:lnSpc>
            </a:pPr>
            <a:r>
              <a:rPr lang="en-US" sz="4800" dirty="0"/>
              <a:t>Big data: </a:t>
            </a:r>
            <a:r>
              <a:rPr lang="ru-RU" sz="4800" dirty="0"/>
              <a:t>большая вычислительная сложность алгоритмов × много данных = очень много времени</a:t>
            </a:r>
            <a:r>
              <a:rPr lang="en-US" sz="4800" dirty="0"/>
              <a:t>.</a:t>
            </a:r>
          </a:p>
          <a:p>
            <a:pPr lvl="2">
              <a:lnSpc>
                <a:spcPct val="150000"/>
              </a:lnSpc>
            </a:pPr>
            <a:r>
              <a:rPr lang="ru-RU" sz="4800" dirty="0"/>
              <a:t>Методы в статьях НЕ РАБОТАЮТ</a:t>
            </a:r>
            <a:r>
              <a:rPr lang="en-US" sz="4800" dirty="0"/>
              <a:t>!!! (</a:t>
            </a:r>
            <a:r>
              <a:rPr lang="ru-RU" sz="4800" dirty="0"/>
              <a:t>не всегда, но достаточно часто</a:t>
            </a:r>
            <a:r>
              <a:rPr lang="en-US" sz="4800" dirty="0"/>
              <a:t>…)</a:t>
            </a:r>
          </a:p>
          <a:p>
            <a:pPr lvl="2">
              <a:lnSpc>
                <a:spcPct val="150000"/>
              </a:lnSpc>
            </a:pPr>
            <a:r>
              <a:rPr lang="ru-RU" sz="4800" dirty="0"/>
              <a:t>Сложные методы зачастую работают плохо</a:t>
            </a:r>
            <a:endParaRPr lang="en-US" sz="4800" dirty="0"/>
          </a:p>
          <a:p>
            <a:endParaRPr lang="en-US" sz="4800" dirty="0"/>
          </a:p>
          <a:p>
            <a:endParaRPr lang="ru-RU" sz="4800" dirty="0"/>
          </a:p>
        </p:txBody>
      </p:sp>
      <p:pic>
        <p:nvPicPr>
          <p:cNvPr id="6" name="Picture 2" descr="https://pimg.mycdn.me/getImage?disableStub=true&amp;type=VIDEO_S_720&amp;url=http%3A%2F%2Fvdp.mycdn.me%2FgetImage%3Fid%3D57041160944%26idx%3D13%26thumbType%3D32%26f%3D1&amp;signatureToken=HwIp6pTn4UgnKdsxL9r2W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26027"/>
          <a:stretch/>
        </p:blipFill>
        <p:spPr bwMode="auto">
          <a:xfrm>
            <a:off x="14023975" y="3183837"/>
            <a:ext cx="10358438" cy="87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BBB4031B-144F-4CC9-8FBC-29DCFE0CF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45E6A70-9D5E-4C61-B6C1-BFF439B9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01689FFF-9185-4F2E-9670-D28BE5BE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Ментор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4343546"/>
            <a:ext cx="24382413" cy="72136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Трапеция 17"/>
          <p:cNvSpPr/>
          <p:nvPr/>
        </p:nvSpPr>
        <p:spPr>
          <a:xfrm>
            <a:off x="5769269" y="4267200"/>
            <a:ext cx="14189875" cy="7422776"/>
          </a:xfrm>
          <a:prstGeom prst="trapezoid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44B1C697-2BE9-4408-B060-F0162DF8B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9422" y="6304845"/>
            <a:ext cx="13891269" cy="1645501"/>
          </a:xfrm>
        </p:spPr>
        <p:txBody>
          <a:bodyPr anchor="ctr"/>
          <a:lstStyle/>
          <a:p>
            <a:r>
              <a:rPr lang="ru-RU" sz="7200" b="1" dirty="0"/>
              <a:t>Дмитрий Светличный</a:t>
            </a:r>
          </a:p>
          <a:p>
            <a:r>
              <a:rPr lang="ru-RU" dirty="0"/>
              <a:t>Преподаватель ФКН НИУ ВШЭ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xmlns="" id="{71E795B5-05F8-43FA-9372-5E5ADBD38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03" y="5649913"/>
            <a:ext cx="2927350" cy="2927350"/>
          </a:xfrm>
          <a:prstGeom prst="ellipse">
            <a:avLst/>
          </a:prstGeom>
        </p:spPr>
      </p:pic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9204927" y="8549215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dvsvetlichny@gmail.com</a:t>
            </a:r>
            <a:endParaRPr lang="ru-RU" dirty="0"/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9308766" y="9551551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sz="2800" dirty="0" err="1"/>
              <a:t>Dmitry</a:t>
            </a:r>
            <a:r>
              <a:rPr lang="en-US" dirty="0" err="1"/>
              <a:t>_Svetlichnyy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29" y="9549079"/>
            <a:ext cx="677391" cy="67739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422" y="8549214"/>
            <a:ext cx="737031" cy="7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</a:t>
            </a:r>
            <a:r>
              <a:rPr lang="en-US" dirty="0"/>
              <a:t>TODO: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8" y="4018019"/>
            <a:ext cx="21224775" cy="8231131"/>
          </a:xfrm>
          <a:solidFill>
            <a:srgbClr val="FFC000"/>
          </a:solidFill>
        </p:spPr>
        <p:txBody>
          <a:bodyPr anchor="ctr"/>
          <a:lstStyle/>
          <a:p>
            <a:pPr lvl="3"/>
            <a:r>
              <a:rPr lang="ru-RU" sz="4800" dirty="0"/>
              <a:t>Рассмотреть другие </a:t>
            </a:r>
            <a:r>
              <a:rPr lang="ru-RU" sz="4800" dirty="0" smtClean="0"/>
              <a:t>ранговые функции</a:t>
            </a:r>
            <a:endParaRPr lang="ru-RU" sz="4800" dirty="0"/>
          </a:p>
          <a:p>
            <a:pPr lvl="3"/>
            <a:endParaRPr lang="ru-RU" sz="4800" dirty="0"/>
          </a:p>
          <a:p>
            <a:pPr lvl="3"/>
            <a:r>
              <a:rPr lang="ru-RU" sz="4800" dirty="0"/>
              <a:t>Применить алгоритмы к другим реальным данным</a:t>
            </a:r>
          </a:p>
          <a:p>
            <a:pPr lvl="3"/>
            <a:endParaRPr lang="ru-RU" sz="4800" dirty="0"/>
          </a:p>
          <a:p>
            <a:pPr lvl="3"/>
            <a:r>
              <a:rPr lang="ru-RU" sz="4800" dirty="0"/>
              <a:t>Доделать библиотеку до </a:t>
            </a:r>
            <a:r>
              <a:rPr lang="ru-RU" sz="4800" dirty="0" err="1"/>
              <a:t>продакшн</a:t>
            </a:r>
            <a:r>
              <a:rPr lang="ru-RU" sz="4800" dirty="0"/>
              <a:t> решения</a:t>
            </a:r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537015" y="6554496"/>
            <a:ext cx="8231134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Прямоугольник 51"/>
          <p:cNvSpPr/>
          <p:nvPr/>
        </p:nvSpPr>
        <p:spPr>
          <a:xfrm>
            <a:off x="0" y="0"/>
            <a:ext cx="14097000" cy="13716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3" name="Прямоугольник с одним вырезанным углом 52"/>
          <p:cNvSpPr/>
          <p:nvPr/>
        </p:nvSpPr>
        <p:spPr>
          <a:xfrm>
            <a:off x="0" y="2728851"/>
            <a:ext cx="14122400" cy="11170810"/>
          </a:xfrm>
          <a:prstGeom prst="snip1Rect">
            <a:avLst>
              <a:gd name="adj" fmla="val 25982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lvl="0"/>
            <a:endParaRPr lang="ru-RU" sz="3200" dirty="0">
              <a:solidFill>
                <a:srgbClr val="000000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00" y="347093"/>
            <a:ext cx="12137955" cy="1583276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6" name="doc_2019-02-13_16-37-28">
            <a:hlinkClick r:id="" action="ppaction://media"/>
            <a:extLst>
              <a:ext uri="{FF2B5EF4-FFF2-40B4-BE49-F238E27FC236}">
                <a16:creationId xmlns:a16="http://schemas.microsoft.com/office/drawing/2014/main" xmlns="" id="{95CF8385-BED0-45A5-A8FD-EAFF26835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62304" y="2545190"/>
            <a:ext cx="8611907" cy="8611907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37939DBE-04E1-A843-9A3F-B81D0F34F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80B14244-A2E2-3B45-AE0E-A86BCF3C10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DFBF90B6-9EB5-6545-829B-2A3E1012EE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780CD803-D609-2E4E-ACF3-D03883534F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xmlns="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38139" y="347093"/>
            <a:ext cx="8763000" cy="1219200"/>
          </a:xfrm>
        </p:spPr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xmlns="" id="{F0C4AA56-ED19-6B40-B4AF-FB9CA86719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4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604894" y="3374962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volobueva.maria1999@ya.ru</a:t>
            </a:r>
            <a:endParaRPr lang="ru-RU" dirty="0"/>
          </a:p>
        </p:txBody>
      </p:sp>
      <p:sp>
        <p:nvSpPr>
          <p:cNvPr id="55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708733" y="4377298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@mvol99</a:t>
            </a:r>
            <a:endParaRPr lang="ru-RU" dirty="0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96" y="4374826"/>
            <a:ext cx="677391" cy="677391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89" y="3374961"/>
            <a:ext cx="737031" cy="737031"/>
          </a:xfrm>
          <a:prstGeom prst="rect">
            <a:avLst/>
          </a:prstGeom>
        </p:spPr>
      </p:pic>
      <p:sp>
        <p:nvSpPr>
          <p:cNvPr id="70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619876" y="6022336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chchchoon.dk@gmail.com</a:t>
            </a:r>
            <a:endParaRPr lang="ru-RU" dirty="0"/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04895" y="7024672"/>
            <a:ext cx="8537376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dstprc</a:t>
            </a:r>
            <a:endParaRPr lang="ru-RU" dirty="0"/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78" y="7022200"/>
            <a:ext cx="677391" cy="67739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71" y="6022335"/>
            <a:ext cx="737031" cy="737031"/>
          </a:xfrm>
          <a:prstGeom prst="rect">
            <a:avLst/>
          </a:prstGeom>
        </p:spPr>
      </p:pic>
      <p:sp>
        <p:nvSpPr>
          <p:cNvPr id="78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583143" y="8678197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kuznechick@mail.ru</a:t>
            </a:r>
            <a:endParaRPr lang="ru-RU" dirty="0"/>
          </a:p>
        </p:txBody>
      </p:sp>
      <p:sp>
        <p:nvSpPr>
          <p:cNvPr id="79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86982" y="9680533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SergeKuz</a:t>
            </a:r>
            <a:endParaRPr lang="ru-RU" dirty="0"/>
          </a:p>
        </p:txBody>
      </p:sp>
      <p:pic>
        <p:nvPicPr>
          <p:cNvPr id="80" name="Рисунок 79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45" y="9678061"/>
            <a:ext cx="677391" cy="677391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8" y="8678196"/>
            <a:ext cx="737031" cy="737031"/>
          </a:xfrm>
          <a:prstGeom prst="rect">
            <a:avLst/>
          </a:prstGeom>
        </p:spPr>
      </p:pic>
      <p:sp>
        <p:nvSpPr>
          <p:cNvPr id="82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583143" y="11216507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ogarokpeter@gmail.com</a:t>
            </a:r>
            <a:endParaRPr lang="ru-RU" dirty="0"/>
          </a:p>
        </p:txBody>
      </p:sp>
      <p:sp>
        <p:nvSpPr>
          <p:cNvPr id="83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86982" y="12218843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ogarokpeter</a:t>
            </a:r>
            <a:endParaRPr lang="ru-RU" dirty="0"/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45" y="12216371"/>
            <a:ext cx="677391" cy="677391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8" y="11216506"/>
            <a:ext cx="737031" cy="737031"/>
          </a:xfrm>
          <a:prstGeom prst="rect">
            <a:avLst/>
          </a:prstGeom>
        </p:spPr>
      </p:pic>
      <p:sp>
        <p:nvSpPr>
          <p:cNvPr id="94" name="Текст 1"/>
          <p:cNvSpPr txBox="1">
            <a:spLocks/>
          </p:cNvSpPr>
          <p:nvPr/>
        </p:nvSpPr>
        <p:spPr>
          <a:xfrm>
            <a:off x="631665" y="3649551"/>
            <a:ext cx="3868898" cy="8205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b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Волобуева Мария</a:t>
            </a:r>
            <a:endParaRPr lang="ru-RU" dirty="0"/>
          </a:p>
        </p:txBody>
      </p:sp>
      <p:sp>
        <p:nvSpPr>
          <p:cNvPr id="95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6392863"/>
            <a:ext cx="4245135" cy="820513"/>
          </a:xfrm>
        </p:spPr>
        <p:txBody>
          <a:bodyPr/>
          <a:lstStyle/>
          <a:p>
            <a:r>
              <a:rPr lang="ru-RU" dirty="0"/>
              <a:t>Калинин Дмитрий</a:t>
            </a:r>
          </a:p>
        </p:txBody>
      </p:sp>
      <p:sp>
        <p:nvSpPr>
          <p:cNvPr id="96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9055938"/>
            <a:ext cx="8418163" cy="820513"/>
          </a:xfrm>
        </p:spPr>
        <p:txBody>
          <a:bodyPr/>
          <a:lstStyle/>
          <a:p>
            <a:r>
              <a:rPr lang="ru-RU" dirty="0"/>
              <a:t>Кузьминых Сергей</a:t>
            </a:r>
          </a:p>
        </p:txBody>
      </p:sp>
      <p:sp>
        <p:nvSpPr>
          <p:cNvPr id="97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11624157"/>
            <a:ext cx="8418163" cy="820513"/>
          </a:xfrm>
        </p:spPr>
        <p:txBody>
          <a:bodyPr/>
          <a:lstStyle/>
          <a:p>
            <a:r>
              <a:rPr lang="ru-RU" dirty="0"/>
              <a:t>Огарок Пётр</a:t>
            </a:r>
          </a:p>
        </p:txBody>
      </p:sp>
    </p:spTree>
    <p:extLst>
      <p:ext uri="{BB962C8B-B14F-4D97-AF65-F5344CB8AC3E}">
        <p14:creationId xmlns:p14="http://schemas.microsoft.com/office/powerpoint/2010/main" val="9968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354DA96-F012-47E5-A89F-F1C222CBF0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4" r="25874"/>
          <a:stretch>
            <a:fillRect/>
          </a:stretch>
        </p:blipFill>
        <p:spPr/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xmlns="" id="{5025E2A3-E86C-49FD-BA67-34869AEC5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lvl="1">
              <a:buSzPct val="135000"/>
            </a:pPr>
            <a:r>
              <a:rPr lang="ru-RU" sz="7200" dirty="0"/>
              <a:t>ЦЕЛЬ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936781D-E4FA-4307-B1BD-22B6BF142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7"/>
            <a:ext cx="13178357" cy="5493808"/>
          </a:xfrm>
        </p:spPr>
        <p:txBody>
          <a:bodyPr/>
          <a:lstStyle/>
          <a:p>
            <a:r>
              <a:rPr lang="ru-RU" sz="7200" dirty="0"/>
              <a:t>Реконструкция </a:t>
            </a:r>
            <a:br>
              <a:rPr lang="ru-RU" sz="7200" dirty="0"/>
            </a:br>
            <a:r>
              <a:rPr lang="ru-RU" sz="7200" dirty="0"/>
              <a:t>генной сети на основе экспериментальных данных по экспрессии генов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F4ECACEC-25F4-44BD-8920-7BA6AF3B9C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55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</p:spTree>
    <p:extLst>
      <p:ext uri="{BB962C8B-B14F-4D97-AF65-F5344CB8AC3E}">
        <p14:creationId xmlns:p14="http://schemas.microsoft.com/office/powerpoint/2010/main" val="18233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9281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EE0AE5A-BED9-401D-A539-D0B5D614F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0" y="2073007"/>
            <a:ext cx="18661472" cy="95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8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BC870B04-391C-4576-890C-2A4A2D31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7CCE8807-66A5-4AEE-B498-9F904D6FF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методы реконструкции генной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14535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71510</TotalTime>
  <Words>359</Words>
  <Application>Microsoft Office PowerPoint</Application>
  <PresentationFormat>Произвольный</PresentationFormat>
  <Paragraphs>121</Paragraphs>
  <Slides>31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Yandex</vt:lpstr>
      <vt:lpstr>Презентация PowerPoint</vt:lpstr>
      <vt:lpstr>Разработка метода реконструкции топологии генной сети по экспериментальным данным</vt:lpstr>
      <vt:lpstr>Ментор</vt:lpstr>
      <vt:lpstr>Реконструкция  генной сети на основе экспериментальных данных по экспрессии генов</vt:lpstr>
      <vt:lpstr>Клетки – разные</vt:lpstr>
      <vt:lpstr>Клетки – разные</vt:lpstr>
      <vt:lpstr>Клетки – разные</vt:lpstr>
      <vt:lpstr>Клетки – разные</vt:lpstr>
      <vt:lpstr>Основные методы реконструкции генной сети</vt:lpstr>
      <vt:lpstr>Общие методы</vt:lpstr>
      <vt:lpstr>Общие методы</vt:lpstr>
      <vt:lpstr>Общие методы</vt:lpstr>
      <vt:lpstr>Если коротко</vt:lpstr>
      <vt:lpstr>Алгоритмы</vt:lpstr>
      <vt:lpstr>Алгоритмы</vt:lpstr>
      <vt:lpstr>Точность</vt:lpstr>
      <vt:lpstr>Улучшения</vt:lpstr>
      <vt:lpstr>Переоценка</vt:lpstr>
      <vt:lpstr>Переоценка</vt:lpstr>
      <vt:lpstr>Ранкинг</vt:lpstr>
      <vt:lpstr>Ранкинг</vt:lpstr>
      <vt:lpstr>Если коротко</vt:lpstr>
      <vt:lpstr>Приложение к реальным данным рака человека</vt:lpstr>
      <vt:lpstr>Graph embeddings (graph2vec) </vt:lpstr>
      <vt:lpstr>Graph embeddings (graph2vec) </vt:lpstr>
      <vt:lpstr>Graph embeddings (graph2vec) </vt:lpstr>
      <vt:lpstr>Если коротко</vt:lpstr>
      <vt:lpstr>Чему мы научились?</vt:lpstr>
      <vt:lpstr>Проблемы</vt:lpstr>
      <vt:lpstr>  TODO:</vt:lpstr>
      <vt:lpstr>Спасибо за внимание!</vt:lpstr>
    </vt:vector>
  </TitlesOfParts>
  <Manager>Maria Kutuzova</Manager>
  <Company>Yandex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я</cp:lastModifiedBy>
  <cp:revision>1745</cp:revision>
  <dcterms:created xsi:type="dcterms:W3CDTF">2014-09-09T08:22:07Z</dcterms:created>
  <dcterms:modified xsi:type="dcterms:W3CDTF">2019-02-14T11:45:08Z</dcterms:modified>
  <cp:category>presentation technology</cp:category>
</cp:coreProperties>
</file>